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22"/>
  </p:notesMasterIdLst>
  <p:handoutMasterIdLst>
    <p:handoutMasterId r:id="rId23"/>
  </p:handoutMasterIdLst>
  <p:sldIdLst>
    <p:sldId id="941" r:id="rId2"/>
    <p:sldId id="986" r:id="rId3"/>
    <p:sldId id="259" r:id="rId4"/>
    <p:sldId id="996" r:id="rId5"/>
    <p:sldId id="974" r:id="rId6"/>
    <p:sldId id="998" r:id="rId7"/>
    <p:sldId id="1004" r:id="rId8"/>
    <p:sldId id="1005" r:id="rId9"/>
    <p:sldId id="1006" r:id="rId10"/>
    <p:sldId id="1007" r:id="rId11"/>
    <p:sldId id="1008" r:id="rId12"/>
    <p:sldId id="1001" r:id="rId13"/>
    <p:sldId id="1002" r:id="rId14"/>
    <p:sldId id="999" r:id="rId15"/>
    <p:sldId id="993" r:id="rId16"/>
    <p:sldId id="955" r:id="rId17"/>
    <p:sldId id="991" r:id="rId18"/>
    <p:sldId id="990" r:id="rId19"/>
    <p:sldId id="992" r:id="rId20"/>
    <p:sldId id="984" r:id="rId2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6"/>
            <p14:sldId id="259"/>
            <p14:sldId id="996"/>
            <p14:sldId id="974"/>
            <p14:sldId id="998"/>
            <p14:sldId id="1004"/>
            <p14:sldId id="1005"/>
            <p14:sldId id="1006"/>
            <p14:sldId id="1007"/>
            <p14:sldId id="1008"/>
            <p14:sldId id="1001"/>
            <p14:sldId id="1002"/>
            <p14:sldId id="999"/>
            <p14:sldId id="993"/>
            <p14:sldId id="955"/>
            <p14:sldId id="991"/>
            <p14:sldId id="990"/>
            <p14:sldId id="992"/>
            <p14:sldId id="9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008C33"/>
    <a:srgbClr val="00B341"/>
    <a:srgbClr val="1BA560"/>
    <a:srgbClr val="23B324"/>
    <a:srgbClr val="4A78BC"/>
    <a:srgbClr val="003264"/>
    <a:srgbClr val="FE8C00"/>
    <a:srgbClr val="5BCD9D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33" d="100"/>
          <a:sy n="33" d="100"/>
        </p:scale>
        <p:origin x="1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08.11.2022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08.11.2022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7ab19e3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7ab19e3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 Но это скорее будущее, а что уже произошло?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696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1146" y="1186733"/>
            <a:ext cx="22720121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1146" y="3073267"/>
            <a:ext cx="22720121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124" lvl="0" indent="-91434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248" lvl="1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2pPr>
            <a:lvl3pPr marL="3657371" lvl="2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3pPr>
            <a:lvl4pPr marL="4876495" lvl="3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4pPr>
            <a:lvl5pPr marL="6095619" lvl="4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5pPr>
            <a:lvl6pPr marL="7314743" lvl="5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6pPr>
            <a:lvl7pPr marL="8533867" lvl="6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7pPr>
            <a:lvl8pPr marL="9752990" lvl="7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8pPr>
            <a:lvl9pPr marL="10972114" lvl="8" indent="-846614" rtl="0">
              <a:spcBef>
                <a:spcPts val="4266"/>
              </a:spcBef>
              <a:spcAft>
                <a:spcPts val="426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1751" y="12435245"/>
            <a:ext cx="1463105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5142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bu-math-cs/ml-course" TargetMode="Externa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yandexdataschool/" TargetMode="External"/><Relationship Id="rId2" Type="http://schemas.openxmlformats.org/officeDocument/2006/relationships/hyperlink" Target="https://ml-handbook.ru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na-voita.github.io/nlp_cours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image-net.or/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orgs/yandexdataschool/" TargetMode="External"/><Relationship Id="rId7" Type="http://schemas.openxmlformats.org/officeDocument/2006/relationships/image" Target="../media/image10.svg"/><Relationship Id="rId2" Type="http://schemas.openxmlformats.org/officeDocument/2006/relationships/hyperlink" Target="https://github.com/spbu-math-cs/ml-course" TargetMode="Externa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png"/><Relationship Id="rId5" Type="http://schemas.openxmlformats.org/officeDocument/2006/relationships/hyperlink" Target="https://yandexdataschool.ru/" TargetMode="External"/><Relationship Id="rId4" Type="http://schemas.openxmlformats.org/officeDocument/2006/relationships/hyperlink" Target="https://ml-handbook.ru/" TargetMode="Externa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sokolov/ml-course-hse/" TargetMode="External"/><Relationship Id="rId3" Type="http://schemas.openxmlformats.org/officeDocument/2006/relationships/image" Target="../media/image17.jpeg"/><Relationship Id="rId7" Type="http://schemas.openxmlformats.org/officeDocument/2006/relationships/hyperlink" Target="https://mlcourse.ai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andriygav/MachineLearningSeminars" TargetMode="External"/><Relationship Id="rId5" Type="http://schemas.openxmlformats.org/officeDocument/2006/relationships/hyperlink" Target="http://machinelearning.ru/" TargetMode="Externa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Курсы машинного обучения в ШАД и СПбГУ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  <a:p>
            <a:r>
              <a:rPr lang="ru-RU" dirty="0"/>
              <a:t>руководитель </a:t>
            </a:r>
            <a:r>
              <a:rPr lang="en-US" dirty="0"/>
              <a:t>ML </a:t>
            </a:r>
            <a:r>
              <a:rPr lang="ru-RU" dirty="0"/>
              <a:t>программ в ШАД и университетах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CA922A-8F32-BBE4-FC6F-25949F22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DC4CE2-574F-C0AB-A21F-F1631644EE31}"/>
              </a:ext>
            </a:extLst>
          </p:cNvPr>
          <p:cNvSpPr txBox="1"/>
          <p:nvPr/>
        </p:nvSpPr>
        <p:spPr>
          <a:xfrm>
            <a:off x="1587600" y="2744686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9. Композиции алгоритмов.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7E22E-C05B-BB9C-B678-B5A08608E7B8}"/>
              </a:ext>
            </a:extLst>
          </p:cNvPr>
          <p:cNvSpPr txBox="1"/>
          <p:nvPr/>
        </p:nvSpPr>
        <p:spPr>
          <a:xfrm>
            <a:off x="1587599" y="543843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Седьмое ДЗ, теоретические задачи по </a:t>
            </a:r>
            <a:r>
              <a:rPr lang="en-US" sz="6400" dirty="0" err="1">
                <a:solidFill>
                  <a:srgbClr val="000000"/>
                </a:solidFill>
              </a:rPr>
              <a:t>kNN</a:t>
            </a:r>
            <a:r>
              <a:rPr lang="en-US" sz="6400" dirty="0">
                <a:solidFill>
                  <a:srgbClr val="000000"/>
                </a:solidFill>
              </a:rPr>
              <a:t>, SVM, </a:t>
            </a:r>
            <a:r>
              <a:rPr lang="ru-RU" sz="6400" dirty="0">
                <a:solidFill>
                  <a:srgbClr val="000000"/>
                </a:solidFill>
              </a:rPr>
              <a:t>и оценке качества</a:t>
            </a:r>
            <a:r>
              <a:rPr lang="en-US" sz="6400" dirty="0">
                <a:solidFill>
                  <a:srgbClr val="000000"/>
                </a:solidFill>
              </a:rPr>
              <a:t> — </a:t>
            </a:r>
            <a:r>
              <a:rPr lang="ru-RU" sz="6400" dirty="0">
                <a:solidFill>
                  <a:srgbClr val="000000"/>
                </a:solidFill>
              </a:rPr>
              <a:t>на четыре недели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3CB64-1189-E61F-2992-A9BDB57F88EB}"/>
              </a:ext>
            </a:extLst>
          </p:cNvPr>
          <p:cNvSpPr txBox="1"/>
          <p:nvPr/>
        </p:nvSpPr>
        <p:spPr>
          <a:xfrm>
            <a:off x="1584360" y="4317325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10. Введение в нейронные сети, обратное распространение ошибки.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42DC4-45A7-C02B-DEE3-F9898FB01D57}"/>
              </a:ext>
            </a:extLst>
          </p:cNvPr>
          <p:cNvSpPr txBox="1"/>
          <p:nvPr/>
        </p:nvSpPr>
        <p:spPr>
          <a:xfrm>
            <a:off x="1584358" y="8984210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11. Методы кластеризации и частичного обучения.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6FAB7-81D2-08F6-BD4E-E605244FF88C}"/>
              </a:ext>
            </a:extLst>
          </p:cNvPr>
          <p:cNvSpPr txBox="1"/>
          <p:nvPr/>
        </p:nvSpPr>
        <p:spPr>
          <a:xfrm>
            <a:off x="1584355" y="6591199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Восьмое ДЗ, практическое </a:t>
            </a:r>
            <a:r>
              <a:rPr lang="en-US" sz="6400" dirty="0">
                <a:solidFill>
                  <a:srgbClr val="000000"/>
                </a:solidFill>
              </a:rPr>
              <a:t>— </a:t>
            </a:r>
            <a:r>
              <a:rPr lang="ru-RU" sz="6400" dirty="0">
                <a:solidFill>
                  <a:srgbClr val="000000"/>
                </a:solidFill>
              </a:rPr>
              <a:t>нейронная сеть на </a:t>
            </a:r>
            <a:r>
              <a:rPr lang="en-US" sz="6400" dirty="0" err="1">
                <a:solidFill>
                  <a:srgbClr val="000000"/>
                </a:solidFill>
              </a:rPr>
              <a:t>numpy</a:t>
            </a:r>
            <a:r>
              <a:rPr lang="ru-RU" sz="6400" dirty="0">
                <a:solidFill>
                  <a:srgbClr val="000000"/>
                </a:solidFill>
              </a:rPr>
              <a:t> (три недели)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3196F-6A15-E386-1582-330BFB4AC990}"/>
              </a:ext>
            </a:extLst>
          </p:cNvPr>
          <p:cNvSpPr txBox="1"/>
          <p:nvPr/>
        </p:nvSpPr>
        <p:spPr>
          <a:xfrm>
            <a:off x="1581116" y="11276696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12. Введение в байесовские методы.</a:t>
            </a:r>
          </a:p>
        </p:txBody>
      </p:sp>
    </p:spTree>
    <p:extLst>
      <p:ext uri="{BB962C8B-B14F-4D97-AF65-F5344CB8AC3E}">
        <p14:creationId xmlns:p14="http://schemas.microsoft.com/office/powerpoint/2010/main" val="571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5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DC4CE2-574F-C0AB-A21F-F1631644EE31}"/>
              </a:ext>
            </a:extLst>
          </p:cNvPr>
          <p:cNvSpPr txBox="1"/>
          <p:nvPr/>
        </p:nvSpPr>
        <p:spPr>
          <a:xfrm>
            <a:off x="1587600" y="585144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13. ЕМ-алгоритм.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3CB64-1189-E61F-2992-A9BDB57F88EB}"/>
              </a:ext>
            </a:extLst>
          </p:cNvPr>
          <p:cNvSpPr txBox="1"/>
          <p:nvPr/>
        </p:nvSpPr>
        <p:spPr>
          <a:xfrm>
            <a:off x="1584360" y="1904865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14. Многомерная линейная регрессия, метод главных компонент (PCA).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42DC4-45A7-C02B-DEE3-F9898FB01D57}"/>
              </a:ext>
            </a:extLst>
          </p:cNvPr>
          <p:cNvSpPr txBox="1"/>
          <p:nvPr/>
        </p:nvSpPr>
        <p:spPr>
          <a:xfrm>
            <a:off x="1584358" y="4490034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Экзамен в формате собеседования по машинному обучению.</a:t>
            </a:r>
          </a:p>
        </p:txBody>
      </p:sp>
    </p:spTree>
    <p:extLst>
      <p:ext uri="{BB962C8B-B14F-4D97-AF65-F5344CB8AC3E}">
        <p14:creationId xmlns:p14="http://schemas.microsoft.com/office/powerpoint/2010/main" val="174515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Ещё тонкости</a:t>
            </a:r>
          </a:p>
        </p:txBody>
      </p:sp>
      <p:sp>
        <p:nvSpPr>
          <p:cNvPr id="5" name="Google Shape;144;p25">
            <a:extLst>
              <a:ext uri="{FF2B5EF4-FFF2-40B4-BE49-F238E27FC236}">
                <a16:creationId xmlns:a16="http://schemas.microsoft.com/office/drawing/2014/main" id="{E787208D-10CD-3694-9BA1-1518437870F4}"/>
              </a:ext>
            </a:extLst>
          </p:cNvPr>
          <p:cNvSpPr txBox="1">
            <a:spLocks/>
          </p:cNvSpPr>
          <p:nvPr/>
        </p:nvSpPr>
        <p:spPr>
          <a:xfrm>
            <a:off x="1645965" y="1986277"/>
            <a:ext cx="20202357" cy="26830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ED42B"/>
              </a:buClr>
              <a:defRPr/>
            </a:pPr>
            <a:r>
              <a:rPr lang="ru" sz="6400" b="0" dirty="0"/>
              <a:t>Часто помогает публичность: </a:t>
            </a:r>
            <a:r>
              <a:rPr lang="en-US" sz="6400" b="0" dirty="0">
                <a:hlinkClick r:id="rId2"/>
              </a:rPr>
              <a:t>https://github.com/spbu-math-cs/ml-course</a:t>
            </a:r>
            <a:r>
              <a:rPr lang="ru-RU" sz="6400" b="0" dirty="0"/>
              <a:t> </a:t>
            </a:r>
            <a:endParaRPr lang="ru" sz="6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B82F1-EB13-F670-2547-3C4C6665558C}"/>
              </a:ext>
            </a:extLst>
          </p:cNvPr>
          <p:cNvSpPr txBox="1"/>
          <p:nvPr/>
        </p:nvSpPr>
        <p:spPr>
          <a:xfrm>
            <a:off x="1811905" y="4610909"/>
            <a:ext cx="216122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Лекции в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LaTeX, </a:t>
            </a: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практики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с кодом в </a:t>
            </a:r>
            <a:r>
              <a:rPr kumimoji="0" lang="en-US" sz="6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Jupyter</a:t>
            </a:r>
            <a:r>
              <a:rPr kumimoji="0" lang="en-US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Notebooks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F71C6-E1F1-DAEE-1537-37CF184958A2}"/>
              </a:ext>
            </a:extLst>
          </p:cNvPr>
          <p:cNvSpPr txBox="1"/>
          <p:nvPr/>
        </p:nvSpPr>
        <p:spPr>
          <a:xfrm>
            <a:off x="1816482" y="6207728"/>
            <a:ext cx="1997805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Соревнования на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Kaggle.com (</a:t>
            </a: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хотя можно и на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Yandex contest)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3F75D-27F0-6CDC-D5D0-07874302B0F9}"/>
              </a:ext>
            </a:extLst>
          </p:cNvPr>
          <p:cNvSpPr txBox="1"/>
          <p:nvPr/>
        </p:nvSpPr>
        <p:spPr>
          <a:xfrm>
            <a:off x="1813241" y="8461302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noProof="0" dirty="0">
                <a:solidFill>
                  <a:srgbClr val="000000"/>
                </a:solidFill>
                <a:latin typeface="Arial" panose="020B0604020202020204"/>
              </a:rPr>
              <a:t>ДЗ лучше как теоретические, так и практические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7EAE9-BE22-4AFE-F321-CFE5B83B9E0B}"/>
              </a:ext>
            </a:extLst>
          </p:cNvPr>
          <p:cNvSpPr txBox="1"/>
          <p:nvPr/>
        </p:nvSpPr>
        <p:spPr>
          <a:xfrm>
            <a:off x="1810001" y="10033939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Критерии оценок и дедлайны известны заранее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C3390-88B2-0728-EBD4-C9032F76AD71}"/>
              </a:ext>
            </a:extLst>
          </p:cNvPr>
          <p:cNvSpPr txBox="1"/>
          <p:nvPr/>
        </p:nvSpPr>
        <p:spPr>
          <a:xfrm>
            <a:off x="1810000" y="11570916"/>
            <a:ext cx="210104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noProof="0" dirty="0">
                <a:solidFill>
                  <a:srgbClr val="000000"/>
                </a:solidFill>
                <a:latin typeface="Arial" panose="020B0604020202020204"/>
              </a:rPr>
              <a:t>На слайдах ссылки на статьи и </a:t>
            </a:r>
            <a:r>
              <a:rPr lang="ru-RU" sz="6400" noProof="0" dirty="0" err="1">
                <a:solidFill>
                  <a:srgbClr val="000000"/>
                </a:solidFill>
                <a:latin typeface="Arial" panose="020B0604020202020204"/>
              </a:rPr>
              <a:t>доп.материалы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3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Хорошо, а что же в ШАД?</a:t>
            </a:r>
          </a:p>
        </p:txBody>
      </p:sp>
    </p:spTree>
    <p:extLst>
      <p:ext uri="{BB962C8B-B14F-4D97-AF65-F5344CB8AC3E}">
        <p14:creationId xmlns:p14="http://schemas.microsoft.com/office/powerpoint/2010/main" val="3274544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Конкурс в ШАД 2022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46781" y="2487317"/>
          <a:ext cx="15914450" cy="101810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5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3874">
                  <a:extLst>
                    <a:ext uri="{9D8B030D-6E8A-4147-A177-3AD203B41FA5}">
                      <a16:colId xmlns:a16="http://schemas.microsoft.com/office/drawing/2014/main" val="4137041435"/>
                    </a:ext>
                  </a:extLst>
                </a:gridCol>
              </a:tblGrid>
              <a:tr h="1973057">
                <a:tc>
                  <a:txBody>
                    <a:bodyPr/>
                    <a:lstStyle/>
                    <a:p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География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Анкеты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Поступили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015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Москва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1993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124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3889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Регионы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latin typeface="+mn-lt"/>
                        </a:rPr>
                        <a:t>886</a:t>
                      </a:r>
                      <a:endParaRPr lang="ru-RU" sz="48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8786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Заочное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869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677298"/>
                  </a:ext>
                </a:extLst>
              </a:tr>
              <a:tr h="1904310">
                <a:tc>
                  <a:txBody>
                    <a:bodyPr/>
                    <a:lstStyle/>
                    <a:p>
                      <a:pPr algn="l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3748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254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66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749" cy="13716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6C24A-9F3F-3D2E-1145-E70B40B5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10" y="1812729"/>
            <a:ext cx="18346452" cy="10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9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в ШАД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https://ml-handbook.ru/</a:t>
            </a:r>
            <a:r>
              <a:rPr lang="ru-RU" sz="2400" dirty="0"/>
              <a:t> 					</a:t>
            </a:r>
            <a:r>
              <a:rPr lang="en-US" sz="2400" dirty="0">
                <a:hlinkClick r:id="rId3"/>
              </a:rPr>
              <a:t>https://github.com/orgs/yandexdataschool/</a:t>
            </a:r>
            <a:r>
              <a:rPr lang="ru-RU" sz="2400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0957543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8406802" y="6179094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Байесовские методы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190496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6614057" y="4321157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6206987" y="2519908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</a:rPr>
              <a:t>ML — </a:t>
            </a:r>
            <a:r>
              <a:rPr lang="ru-RU" sz="4800" dirty="0">
                <a:ln w="0"/>
                <a:solidFill>
                  <a:schemeClr val="tx1"/>
                </a:solidFill>
              </a:rPr>
              <a:t>годовой курс в 1-2 семестре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0957543" y="7997440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1770431" y="6179094"/>
            <a:ext cx="587311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  <a:hlinkClick r:id="rId4"/>
              </a:rPr>
              <a:t>Natural Language Processing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4253914" y="6179094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Компьютерное зрение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8002991" y="9840718"/>
            <a:ext cx="5862637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 err="1">
                <a:ln w="0"/>
                <a:solidFill>
                  <a:schemeClr val="tx1"/>
                </a:solidFill>
              </a:rPr>
              <a:t>Нейробайесовские</a:t>
            </a:r>
            <a:r>
              <a:rPr lang="ru-RU" sz="4800" dirty="0">
                <a:ln w="0"/>
                <a:solidFill>
                  <a:schemeClr val="tx1"/>
                </a:solidFill>
              </a:rPr>
              <a:t> методы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6824372" y="801614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Скругленный прямоугольник 18">
            <a:extLst>
              <a:ext uri="{FF2B5EF4-FFF2-40B4-BE49-F238E27FC236}">
                <a16:creationId xmlns:a16="http://schemas.microsoft.com/office/drawing/2014/main" id="{CD7803B5-2055-2CA4-C9AB-297A453C19AF}"/>
              </a:ext>
            </a:extLst>
          </p:cNvPr>
          <p:cNvSpPr/>
          <p:nvPr/>
        </p:nvSpPr>
        <p:spPr>
          <a:xfrm>
            <a:off x="14270124" y="9852908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Генеративные модели</a:t>
            </a:r>
          </a:p>
        </p:txBody>
      </p:sp>
      <p:sp>
        <p:nvSpPr>
          <p:cNvPr id="6" name="Скругленный прямоугольник 18">
            <a:extLst>
              <a:ext uri="{FF2B5EF4-FFF2-40B4-BE49-F238E27FC236}">
                <a16:creationId xmlns:a16="http://schemas.microsoft.com/office/drawing/2014/main" id="{A3FFAA6F-A575-12AA-8DC9-E9A03F01ACA8}"/>
              </a:ext>
            </a:extLst>
          </p:cNvPr>
          <p:cNvSpPr/>
          <p:nvPr/>
        </p:nvSpPr>
        <p:spPr>
          <a:xfrm>
            <a:off x="20107026" y="61953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Скругленный прямоугольник 18">
            <a:extLst>
              <a:ext uri="{FF2B5EF4-FFF2-40B4-BE49-F238E27FC236}">
                <a16:creationId xmlns:a16="http://schemas.microsoft.com/office/drawing/2014/main" id="{311C5C32-CCA6-535A-B914-46ECB701E4B8}"/>
              </a:ext>
            </a:extLst>
          </p:cNvPr>
          <p:cNvSpPr/>
          <p:nvPr/>
        </p:nvSpPr>
        <p:spPr>
          <a:xfrm>
            <a:off x="20107025" y="98529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8" name="Прямая со стрелкой 21">
            <a:extLst>
              <a:ext uri="{FF2B5EF4-FFF2-40B4-BE49-F238E27FC236}">
                <a16:creationId xmlns:a16="http://schemas.microsoft.com/office/drawing/2014/main" id="{64955959-4431-7255-B7B3-5E5296417094}"/>
              </a:ext>
            </a:extLst>
          </p:cNvPr>
          <p:cNvCxnSpPr>
            <a:cxnSpLocks/>
          </p:cNvCxnSpPr>
          <p:nvPr/>
        </p:nvCxnSpPr>
        <p:spPr>
          <a:xfrm>
            <a:off x="21437637" y="799743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550E1C-0E84-F135-24D1-87505CEF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99" y="3123166"/>
            <a:ext cx="6797643" cy="1454697"/>
          </a:xfrm>
        </p:spPr>
        <p:txBody>
          <a:bodyPr/>
          <a:lstStyle/>
          <a:p>
            <a:r>
              <a:rPr lang="ru-RU" dirty="0"/>
              <a:t>Выпускников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2BDBD0C-B298-BE24-7C47-994814569B56}"/>
              </a:ext>
            </a:extLst>
          </p:cNvPr>
          <p:cNvSpPr txBox="1">
            <a:spLocks/>
          </p:cNvSpPr>
          <p:nvPr/>
        </p:nvSpPr>
        <p:spPr>
          <a:xfrm>
            <a:off x="1587599" y="4171329"/>
            <a:ext cx="9762888" cy="310397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9900" b="0" dirty="0"/>
              <a:t>1250+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DB0251-193F-C7E9-A926-F6E73146EF6C}"/>
              </a:ext>
            </a:extLst>
          </p:cNvPr>
          <p:cNvGrpSpPr/>
          <p:nvPr/>
        </p:nvGrpSpPr>
        <p:grpSpPr>
          <a:xfrm>
            <a:off x="13314234" y="3123165"/>
            <a:ext cx="9762888" cy="4165391"/>
            <a:chOff x="11718899" y="3123165"/>
            <a:chExt cx="9762888" cy="4165391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C8C44D3C-1FF8-9288-E0BA-C5E8153EA5E9}"/>
                </a:ext>
              </a:extLst>
            </p:cNvPr>
            <p:cNvSpPr txBox="1">
              <a:spLocks/>
            </p:cNvSpPr>
            <p:nvPr/>
          </p:nvSpPr>
          <p:spPr>
            <a:xfrm>
              <a:off x="11757628" y="3123165"/>
              <a:ext cx="7775514" cy="1454697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dirty="0"/>
                <a:t>Работает</a:t>
              </a:r>
              <a:r>
                <a:rPr lang="en-US" dirty="0"/>
                <a:t>(</a:t>
              </a:r>
              <a:r>
                <a:rPr lang="ru-RU" dirty="0"/>
                <a:t>ли</a:t>
              </a:r>
              <a:r>
                <a:rPr lang="en-US" dirty="0"/>
                <a:t>)</a:t>
              </a:r>
              <a:r>
                <a:rPr lang="ru-RU" dirty="0"/>
                <a:t> в </a:t>
              </a:r>
              <a:r>
                <a:rPr lang="ru-RU" dirty="0">
                  <a:solidFill>
                    <a:schemeClr val="tx2"/>
                  </a:solidFill>
                </a:rPr>
                <a:t>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4C045A92-E77A-BD13-6A9F-87FDADEA7B2D}"/>
                </a:ext>
              </a:extLst>
            </p:cNvPr>
            <p:cNvSpPr txBox="1">
              <a:spLocks/>
            </p:cNvSpPr>
            <p:nvPr/>
          </p:nvSpPr>
          <p:spPr>
            <a:xfrm>
              <a:off x="11718899" y="4184583"/>
              <a:ext cx="9762888" cy="3103973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9900" b="0" dirty="0"/>
                <a:t>80</a:t>
              </a:r>
              <a:r>
                <a:rPr lang="ru-RU" sz="19900" b="0" dirty="0"/>
                <a:t>0+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7" y="0"/>
            <a:ext cx="24376317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sky, outdoor, ground, person&#10;&#10;Description automatically generated">
            <a:extLst>
              <a:ext uri="{FF2B5EF4-FFF2-40B4-BE49-F238E27FC236}">
                <a16:creationId xmlns:a16="http://schemas.microsoft.com/office/drawing/2014/main" id="{6A90DA15-7616-CA2E-42E5-2D767035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6455"/>
          <a:stretch/>
        </p:blipFill>
        <p:spPr>
          <a:xfrm>
            <a:off x="20" y="2564"/>
            <a:ext cx="24382392" cy="137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6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EA9AC1-9E11-A120-6FC9-AAB0AFA8E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301"/>
            <a:ext cx="24403422" cy="12256851"/>
          </a:xfrm>
        </p:spPr>
      </p:pic>
    </p:spTree>
    <p:extLst>
      <p:ext uri="{BB962C8B-B14F-4D97-AF65-F5344CB8AC3E}">
        <p14:creationId xmlns:p14="http://schemas.microsoft.com/office/powerpoint/2010/main" val="248102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263" y="-507340"/>
            <a:ext cx="3655038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165" y="844292"/>
            <a:ext cx="1290652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5656" y="1310280"/>
            <a:ext cx="1374854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2067" y="0"/>
            <a:ext cx="5670345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D2DC6-54BC-E142-605A-AEADA6209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6674" y="12712700"/>
            <a:ext cx="8229064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dirty="0">
                <a:hlinkClick r:id="rId2"/>
              </a:rPr>
              <a:t>http://www.image-net.or</a:t>
            </a:r>
            <a:r>
              <a:rPr lang="en-US" sz="2400" dirty="0"/>
              <a:t>g </a:t>
            </a:r>
            <a:endParaRPr lang="ru-RU" sz="2400" dirty="0"/>
          </a:p>
          <a:p>
            <a:pPr algn="ctr" defTabSz="914400"/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FDB4-5969-A662-6A9B-1CA67686D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09519" y="12712700"/>
            <a:ext cx="5486043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1C03D3-FA44-40EC-9A21-1FC4FEA3E22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1649" y="12231002"/>
            <a:ext cx="2988831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7" descr="Diagram&#10;&#10;Description automatically generated">
            <a:extLst>
              <a:ext uri="{FF2B5EF4-FFF2-40B4-BE49-F238E27FC236}">
                <a16:creationId xmlns:a16="http://schemas.microsoft.com/office/drawing/2014/main" id="{034C7217-8877-832F-BC69-B9107E9DD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6850" y="3123258"/>
            <a:ext cx="21808712" cy="746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07169" y="12906286"/>
            <a:ext cx="1629700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59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2000" y="8553438"/>
            <a:ext cx="10459991" cy="1125550"/>
          </a:xfrm>
        </p:spPr>
        <p:txBody>
          <a:bodyPr/>
          <a:lstStyle/>
          <a:p>
            <a:r>
              <a:rPr lang="ru-RU" dirty="0"/>
              <a:t>Руководитель </a:t>
            </a:r>
            <a:r>
              <a:rPr lang="en-US" dirty="0"/>
              <a:t>ML-</a:t>
            </a:r>
            <a:r>
              <a:rPr lang="ru-RU" dirty="0"/>
              <a:t>программ в ШАД и университетах</a:t>
            </a: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99" y="3477893"/>
            <a:ext cx="21167117" cy="3656332"/>
          </a:xfrm>
        </p:spPr>
        <p:txBody>
          <a:bodyPr/>
          <a:lstStyle/>
          <a:p>
            <a:r>
              <a:rPr lang="ru-RU" sz="6000" b="0" dirty="0"/>
              <a:t>Спасибо!</a:t>
            </a:r>
            <a:br>
              <a:rPr lang="en-US" sz="6000" b="0" dirty="0"/>
            </a:br>
            <a:r>
              <a:rPr lang="en-US" sz="4000" b="0" dirty="0">
                <a:hlinkClick r:id="rId2"/>
              </a:rPr>
              <a:t>https://github.com/spbu-math-cs/ml-course </a:t>
            </a:r>
            <a:br>
              <a:rPr lang="ru-RU" sz="4000" b="0" dirty="0"/>
            </a:br>
            <a:r>
              <a:rPr lang="en-US" sz="4000" b="0" dirty="0">
                <a:hlinkClick r:id="rId3"/>
              </a:rPr>
              <a:t>https://github.com/orgs/yandexdataschool/</a:t>
            </a:r>
            <a:br>
              <a:rPr lang="en-US" sz="4000" b="0" dirty="0"/>
            </a:br>
            <a:r>
              <a:rPr lang="en-US" sz="4000" b="0" dirty="0">
                <a:hlinkClick r:id="rId4"/>
              </a:rPr>
              <a:t>https://ml-handbook.ru/</a:t>
            </a:r>
            <a:br>
              <a:rPr lang="en-US" sz="4000" b="0" dirty="0"/>
            </a:br>
            <a:r>
              <a:rPr lang="en-US" sz="4000" b="0" dirty="0">
                <a:hlinkClick r:id="rId5"/>
              </a:rPr>
              <a:t>https://yandexdataschool.ru/</a:t>
            </a:r>
            <a:endParaRPr lang="ru-RU" sz="6000" b="0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6191" y="9940526"/>
            <a:ext cx="7685088" cy="737030"/>
          </a:xfrm>
        </p:spPr>
        <p:txBody>
          <a:bodyPr/>
          <a:lstStyle/>
          <a:p>
            <a:r>
              <a:rPr lang="en-US" sz="3200" dirty="0"/>
              <a:t>avalur@yandex-team.ru</a:t>
            </a:r>
            <a:endParaRPr lang="ru-RU" sz="3200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16191" y="11345553"/>
            <a:ext cx="7685089" cy="720187"/>
          </a:xfrm>
        </p:spPr>
        <p:txBody>
          <a:bodyPr/>
          <a:lstStyle/>
          <a:p>
            <a:r>
              <a:rPr lang="en-US" sz="3200" dirty="0"/>
              <a:t>@ovalur</a:t>
            </a:r>
            <a:endParaRPr lang="ru-RU" sz="32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6484A2C-EAAC-50FA-1D5E-AC0C98920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  <p:pic>
        <p:nvPicPr>
          <p:cNvPr id="3" name="Рисунок 20">
            <a:extLst>
              <a:ext uri="{FF2B5EF4-FFF2-40B4-BE49-F238E27FC236}">
                <a16:creationId xmlns:a16="http://schemas.microsoft.com/office/drawing/2014/main" id="{3EC8BB1D-B1CB-B8CB-A1CD-A2F5CED00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85" y="11167843"/>
            <a:ext cx="1075609" cy="1075609"/>
          </a:xfrm>
          <a:prstGeom prst="rect">
            <a:avLst/>
          </a:prstGeom>
        </p:spPr>
      </p:pic>
      <p:pic>
        <p:nvPicPr>
          <p:cNvPr id="4" name="Рисунок 46">
            <a:extLst>
              <a:ext uri="{FF2B5EF4-FFF2-40B4-BE49-F238E27FC236}">
                <a16:creationId xmlns:a16="http://schemas.microsoft.com/office/drawing/2014/main" id="{3C567C13-70DD-679B-06B7-6EBE491E1B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38" y="9671938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7"/>
            <a:ext cx="24382413" cy="1371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"/>
            <a:ext cx="12191206" cy="77922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2501" y="449"/>
            <a:ext cx="11818958" cy="779222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1835" y="5386764"/>
            <a:ext cx="12796100" cy="828099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</a:t>
            </a:r>
            <a:r>
              <a:rPr lang="en-US" dirty="0"/>
              <a:t>1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Курс по </a:t>
            </a:r>
            <a:r>
              <a:rPr lang="en-US" dirty="0"/>
              <a:t>ML </a:t>
            </a:r>
            <a:r>
              <a:rPr lang="ru-RU" dirty="0"/>
              <a:t>«с нуля»</a:t>
            </a:r>
          </a:p>
        </p:txBody>
      </p:sp>
    </p:spTree>
    <p:extLst>
      <p:ext uri="{BB962C8B-B14F-4D97-AF65-F5344CB8AC3E}">
        <p14:creationId xmlns:p14="http://schemas.microsoft.com/office/powerpoint/2010/main" val="208486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r" defTabSz="914400">
              <a:lnSpc>
                <a:spcPct val="90000"/>
              </a:lnSpc>
            </a:pPr>
            <a:r>
              <a:rPr lang="en-US" sz="11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Что вообще есть?</a:t>
            </a:r>
          </a:p>
        </p:txBody>
      </p:sp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B490E04-3367-FD0E-5D84-167D6809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995"/>
          <a:stretch/>
        </p:blipFill>
        <p:spPr>
          <a:xfrm>
            <a:off x="3766212" y="264558"/>
            <a:ext cx="7111175" cy="7111638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509C511B-F13C-4730-76BE-A0544763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44"/>
          <a:stretch/>
        </p:blipFill>
        <p:spPr>
          <a:xfrm>
            <a:off x="2268928" y="7567370"/>
            <a:ext cx="5569205" cy="5569568"/>
          </a:xfrm>
          <a:custGeom>
            <a:avLst/>
            <a:gdLst/>
            <a:ahLst/>
            <a:cxnLst/>
            <a:rect l="l" t="t" r="r" b="b"/>
            <a:pathLst>
              <a:path w="2784784" h="2784784">
                <a:moveTo>
                  <a:pt x="1392392" y="0"/>
                </a:moveTo>
                <a:cubicBezTo>
                  <a:pt x="2161389" y="0"/>
                  <a:pt x="2784784" y="623395"/>
                  <a:pt x="2784784" y="1392392"/>
                </a:cubicBezTo>
                <a:cubicBezTo>
                  <a:pt x="2784784" y="2161389"/>
                  <a:pt x="2161389" y="2784784"/>
                  <a:pt x="1392392" y="2784784"/>
                </a:cubicBezTo>
                <a:cubicBezTo>
                  <a:pt x="623395" y="2784784"/>
                  <a:pt x="0" y="2161389"/>
                  <a:pt x="0" y="1392392"/>
                </a:cubicBezTo>
                <a:cubicBezTo>
                  <a:pt x="0" y="623395"/>
                  <a:pt x="623395" y="0"/>
                  <a:pt x="1392392" y="0"/>
                </a:cubicBezTo>
                <a:close/>
              </a:path>
            </a:pathLst>
          </a:cu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50FC10B-25D1-E4E2-677A-466F582C7F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6"/>
          <a:stretch/>
        </p:blipFill>
        <p:spPr>
          <a:xfrm>
            <a:off x="8394945" y="8080832"/>
            <a:ext cx="7111173" cy="5635168"/>
          </a:xfrm>
          <a:custGeom>
            <a:avLst/>
            <a:gdLst/>
            <a:ahLst/>
            <a:cxnLst/>
            <a:rect l="l" t="t" r="r" b="b"/>
            <a:pathLst>
              <a:path w="3555818" h="2817584">
                <a:moveTo>
                  <a:pt x="1777909" y="0"/>
                </a:moveTo>
                <a:cubicBezTo>
                  <a:pt x="2759821" y="0"/>
                  <a:pt x="3555818" y="795997"/>
                  <a:pt x="3555818" y="1777909"/>
                </a:cubicBezTo>
                <a:cubicBezTo>
                  <a:pt x="3555818" y="2146126"/>
                  <a:pt x="3443881" y="2488199"/>
                  <a:pt x="3252179" y="2771955"/>
                </a:cubicBezTo>
                <a:lnTo>
                  <a:pt x="3218058" y="2817584"/>
                </a:lnTo>
                <a:lnTo>
                  <a:pt x="337760" y="2817584"/>
                </a:lnTo>
                <a:lnTo>
                  <a:pt x="303639" y="2771955"/>
                </a:lnTo>
                <a:cubicBezTo>
                  <a:pt x="111937" y="2488199"/>
                  <a:pt x="0" y="2146126"/>
                  <a:pt x="0" y="1777909"/>
                </a:cubicBezTo>
                <a:cubicBezTo>
                  <a:pt x="0" y="795997"/>
                  <a:pt x="795997" y="0"/>
                  <a:pt x="1777909" y="0"/>
                </a:cubicBezTo>
                <a:close/>
              </a:path>
            </a:pathLst>
          </a:cu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EB8838C-952B-173F-DAB3-50A7C91FBDA1}"/>
              </a:ext>
            </a:extLst>
          </p:cNvPr>
          <p:cNvSpPr txBox="1">
            <a:spLocks/>
          </p:cNvSpPr>
          <p:nvPr/>
        </p:nvSpPr>
        <p:spPr>
          <a:xfrm>
            <a:off x="12191206" y="699541"/>
            <a:ext cx="10781606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вообще есть?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72028A5-8F76-B10C-5765-51EFD21D4CA4}"/>
              </a:ext>
            </a:extLst>
          </p:cNvPr>
          <p:cNvSpPr txBox="1">
            <a:spLocks/>
          </p:cNvSpPr>
          <p:nvPr/>
        </p:nvSpPr>
        <p:spPr>
          <a:xfrm>
            <a:off x="11827565" y="2203667"/>
            <a:ext cx="11648661" cy="2646630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hlinkClick r:id="rId5"/>
              </a:rPr>
              <a:t>machinelearning.ru</a:t>
            </a:r>
            <a:r>
              <a:rPr lang="en-US" sz="4800" dirty="0"/>
              <a:t> </a:t>
            </a:r>
          </a:p>
          <a:p>
            <a:endParaRPr lang="en-US" sz="4800" dirty="0"/>
          </a:p>
          <a:p>
            <a:r>
              <a:rPr lang="en-US" sz="4800" dirty="0" err="1">
                <a:hlinkClick r:id="rId6"/>
              </a:rPr>
              <a:t>andriygav</a:t>
            </a:r>
            <a:r>
              <a:rPr lang="en-US" sz="4800" dirty="0">
                <a:hlinkClick r:id="rId6"/>
              </a:rPr>
              <a:t>/</a:t>
            </a:r>
            <a:r>
              <a:rPr lang="en-US" sz="4800" dirty="0" err="1">
                <a:hlinkClick r:id="rId6"/>
              </a:rPr>
              <a:t>MachineLearningSeminars</a:t>
            </a:r>
            <a:r>
              <a:rPr lang="en-US" sz="4800" dirty="0"/>
              <a:t> </a:t>
            </a:r>
            <a:endParaRPr lang="ru-RU" sz="480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66062AA-09FF-7DCC-8E0F-0032B7D1CDD5}"/>
              </a:ext>
            </a:extLst>
          </p:cNvPr>
          <p:cNvSpPr txBox="1">
            <a:spLocks/>
          </p:cNvSpPr>
          <p:nvPr/>
        </p:nvSpPr>
        <p:spPr>
          <a:xfrm>
            <a:off x="11801063" y="5258296"/>
            <a:ext cx="11648661" cy="1317602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hlinkClick r:id="rId7"/>
              </a:rPr>
              <a:t>mlcourse.ai</a:t>
            </a:r>
            <a:endParaRPr lang="en-US" sz="4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BF5AF36-2EBA-C179-4CBB-E58F37FB952F}"/>
              </a:ext>
            </a:extLst>
          </p:cNvPr>
          <p:cNvSpPr txBox="1">
            <a:spLocks/>
          </p:cNvSpPr>
          <p:nvPr/>
        </p:nvSpPr>
        <p:spPr>
          <a:xfrm>
            <a:off x="11854073" y="6822052"/>
            <a:ext cx="11648661" cy="2646630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hlinkClick r:id="rId8"/>
              </a:rPr>
              <a:t>esokolov</a:t>
            </a:r>
            <a:r>
              <a:rPr lang="en-US" sz="4800" dirty="0">
                <a:hlinkClick r:id="rId8"/>
              </a:rPr>
              <a:t>/ml-course-</a:t>
            </a:r>
            <a:r>
              <a:rPr lang="en-US" sz="4800" dirty="0" err="1">
                <a:hlinkClick r:id="rId8"/>
              </a:rPr>
              <a:t>hse</a:t>
            </a:r>
            <a:r>
              <a:rPr lang="en-US" sz="4800" dirty="0">
                <a:hlinkClick r:id="rId8"/>
              </a:rPr>
              <a:t>/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Что нужно для успеха?</a:t>
            </a:r>
          </a:p>
        </p:txBody>
      </p:sp>
      <p:sp>
        <p:nvSpPr>
          <p:cNvPr id="5" name="Google Shape;144;p25">
            <a:extLst>
              <a:ext uri="{FF2B5EF4-FFF2-40B4-BE49-F238E27FC236}">
                <a16:creationId xmlns:a16="http://schemas.microsoft.com/office/drawing/2014/main" id="{E787208D-10CD-3694-9BA1-1518437870F4}"/>
              </a:ext>
            </a:extLst>
          </p:cNvPr>
          <p:cNvSpPr txBox="1">
            <a:spLocks/>
          </p:cNvSpPr>
          <p:nvPr/>
        </p:nvSpPr>
        <p:spPr>
          <a:xfrm>
            <a:off x="1645965" y="1986277"/>
            <a:ext cx="20202357" cy="26830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ED42B"/>
              </a:buClr>
              <a:defRPr/>
            </a:pPr>
            <a:r>
              <a:rPr lang="ru" sz="6400" b="0" dirty="0"/>
              <a:t>Собрать авторитетную команду преподавателей</a:t>
            </a:r>
          </a:p>
          <a:p>
            <a:pPr marL="36" lvl="1" indent="0">
              <a:buClr>
                <a:srgbClr val="FED42B"/>
              </a:buClr>
              <a:buNone/>
              <a:defRPr/>
            </a:pPr>
            <a:r>
              <a:rPr lang="ru" sz="6400" b="0" dirty="0"/>
              <a:t>(лучше и из университета, и из ведущих компаний)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B82F1-EB13-F670-2547-3C4C6665558C}"/>
              </a:ext>
            </a:extLst>
          </p:cNvPr>
          <p:cNvSpPr txBox="1"/>
          <p:nvPr/>
        </p:nvSpPr>
        <p:spPr>
          <a:xfrm>
            <a:off x="1811905" y="4610909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Доверие и открытость, общий чат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со студентами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F71C6-E1F1-DAEE-1537-37CF184958A2}"/>
              </a:ext>
            </a:extLst>
          </p:cNvPr>
          <p:cNvSpPr txBox="1"/>
          <p:nvPr/>
        </p:nvSpPr>
        <p:spPr>
          <a:xfrm>
            <a:off x="1816482" y="6207728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Продуманные и </a:t>
            </a:r>
            <a:r>
              <a:rPr kumimoji="0" lang="ru-RU" sz="6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прорешенные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домашние задания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3F75D-27F0-6CDC-D5D0-07874302B0F9}"/>
              </a:ext>
            </a:extLst>
          </p:cNvPr>
          <p:cNvSpPr txBox="1"/>
          <p:nvPr/>
        </p:nvSpPr>
        <p:spPr>
          <a:xfrm>
            <a:off x="1813241" y="7663635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Можно сделать соревнование между студентами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7EAE9-BE22-4AFE-F321-CFE5B83B9E0B}"/>
              </a:ext>
            </a:extLst>
          </p:cNvPr>
          <p:cNvSpPr txBox="1"/>
          <p:nvPr/>
        </p:nvSpPr>
        <p:spPr>
          <a:xfrm>
            <a:off x="1810001" y="9119538"/>
            <a:ext cx="1997805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Хорошо бы записывать занятия на видео и быстро выкладывать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C3390-88B2-0728-EBD4-C9032F76AD71}"/>
              </a:ext>
            </a:extLst>
          </p:cNvPr>
          <p:cNvSpPr txBox="1"/>
          <p:nvPr/>
        </p:nvSpPr>
        <p:spPr>
          <a:xfrm>
            <a:off x="1810000" y="11356907"/>
            <a:ext cx="210104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Эмоциональность и интерактивность: вопросы в зал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9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1E3D-FFC4-0F19-AE2C-8E3B8C13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было в СПбГУ?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C4CE2-574F-C0AB-A21F-F1631644EE31}"/>
              </a:ext>
            </a:extLst>
          </p:cNvPr>
          <p:cNvSpPr txBox="1"/>
          <p:nvPr/>
        </p:nvSpPr>
        <p:spPr>
          <a:xfrm>
            <a:off x="1587600" y="2277754"/>
            <a:ext cx="2175878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1. Вводное занятие. Основные термины, постановки задач машинного обучения и примеры применения. На практике знакомство с библиотеками для анализа данных: </a:t>
            </a:r>
            <a:r>
              <a:rPr lang="ru-RU" sz="6400" dirty="0" err="1">
                <a:solidFill>
                  <a:srgbClr val="000000"/>
                </a:solidFill>
              </a:rPr>
              <a:t>numpy</a:t>
            </a:r>
            <a:r>
              <a:rPr lang="ru-RU" sz="6400" dirty="0">
                <a:solidFill>
                  <a:srgbClr val="000000"/>
                </a:solidFill>
              </a:rPr>
              <a:t>, </a:t>
            </a:r>
            <a:r>
              <a:rPr lang="ru-RU" sz="6400" dirty="0" err="1">
                <a:solidFill>
                  <a:srgbClr val="000000"/>
                </a:solidFill>
              </a:rPr>
              <a:t>pandas</a:t>
            </a:r>
            <a:endParaRPr lang="ru-RU" sz="6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7E22E-C05B-BB9C-B678-B5A08608E7B8}"/>
              </a:ext>
            </a:extLst>
          </p:cNvPr>
          <p:cNvSpPr txBox="1"/>
          <p:nvPr/>
        </p:nvSpPr>
        <p:spPr>
          <a:xfrm>
            <a:off x="1587599" y="6750087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Первое ДЗ по </a:t>
            </a:r>
            <a:r>
              <a:rPr lang="en-US" sz="6400" dirty="0" err="1">
                <a:solidFill>
                  <a:srgbClr val="000000"/>
                </a:solidFill>
              </a:rPr>
              <a:t>numpy</a:t>
            </a:r>
            <a:r>
              <a:rPr lang="en-US" sz="6400" dirty="0">
                <a:solidFill>
                  <a:srgbClr val="000000"/>
                </a:solidFill>
              </a:rPr>
              <a:t>, pandas — </a:t>
            </a:r>
            <a:r>
              <a:rPr lang="ru-RU" sz="6400" dirty="0">
                <a:solidFill>
                  <a:srgbClr val="000000"/>
                </a:solidFill>
              </a:rPr>
              <a:t>на две недели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3CB64-1189-E61F-2992-A9BDB57F88EB}"/>
              </a:ext>
            </a:extLst>
          </p:cNvPr>
          <p:cNvSpPr txBox="1"/>
          <p:nvPr/>
        </p:nvSpPr>
        <p:spPr>
          <a:xfrm>
            <a:off x="1584360" y="8694766"/>
            <a:ext cx="217587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2. Линейные методы классификации и регрессии, метод стохастического градиента. На практике матрично-векторное дифференцирование.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18154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DC4CE2-574F-C0AB-A21F-F1631644EE31}"/>
              </a:ext>
            </a:extLst>
          </p:cNvPr>
          <p:cNvSpPr txBox="1"/>
          <p:nvPr/>
        </p:nvSpPr>
        <p:spPr>
          <a:xfrm>
            <a:off x="1587600" y="585144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3. Логические алгоритмы классификации.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7E22E-C05B-BB9C-B678-B5A08608E7B8}"/>
              </a:ext>
            </a:extLst>
          </p:cNvPr>
          <p:cNvSpPr txBox="1"/>
          <p:nvPr/>
        </p:nvSpPr>
        <p:spPr>
          <a:xfrm>
            <a:off x="1587599" y="2100266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Второе ДЗ, теоретические задачи по логическим методам</a:t>
            </a:r>
            <a:r>
              <a:rPr lang="en-US" sz="6400" dirty="0">
                <a:solidFill>
                  <a:srgbClr val="000000"/>
                </a:solidFill>
              </a:rPr>
              <a:t> — </a:t>
            </a:r>
            <a:r>
              <a:rPr lang="ru-RU" sz="6400" dirty="0">
                <a:solidFill>
                  <a:srgbClr val="000000"/>
                </a:solidFill>
              </a:rPr>
              <a:t>на две недели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3CB64-1189-E61F-2992-A9BDB57F88EB}"/>
              </a:ext>
            </a:extLst>
          </p:cNvPr>
          <p:cNvSpPr txBox="1"/>
          <p:nvPr/>
        </p:nvSpPr>
        <p:spPr>
          <a:xfrm>
            <a:off x="1584360" y="6749239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4. Метрические алгоритмы.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42DC4-45A7-C02B-DEE3-F9898FB01D57}"/>
              </a:ext>
            </a:extLst>
          </p:cNvPr>
          <p:cNvSpPr txBox="1"/>
          <p:nvPr/>
        </p:nvSpPr>
        <p:spPr>
          <a:xfrm>
            <a:off x="1584358" y="8381096"/>
            <a:ext cx="217587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5. Оценивание качества моделей. Обобщающая способность. Методы отбора признаков.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C678C-1B42-BA74-7E47-B86C8B68E132}"/>
              </a:ext>
            </a:extLst>
          </p:cNvPr>
          <p:cNvSpPr txBox="1"/>
          <p:nvPr/>
        </p:nvSpPr>
        <p:spPr>
          <a:xfrm>
            <a:off x="1584359" y="4373294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Третье ДЗ, практическое </a:t>
            </a:r>
            <a:r>
              <a:rPr lang="en-US" sz="6400" dirty="0">
                <a:solidFill>
                  <a:srgbClr val="000000"/>
                </a:solidFill>
              </a:rPr>
              <a:t>— </a:t>
            </a:r>
            <a:r>
              <a:rPr lang="ru-RU" sz="6400" dirty="0">
                <a:solidFill>
                  <a:srgbClr val="000000"/>
                </a:solidFill>
              </a:rPr>
              <a:t>написать решающее дерево (три недели)</a:t>
            </a:r>
          </a:p>
        </p:txBody>
      </p:sp>
    </p:spTree>
    <p:extLst>
      <p:ext uri="{BB962C8B-B14F-4D97-AF65-F5344CB8AC3E}">
        <p14:creationId xmlns:p14="http://schemas.microsoft.com/office/powerpoint/2010/main" val="207436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42DC4-45A7-C02B-DEE3-F9898FB01D57}"/>
              </a:ext>
            </a:extLst>
          </p:cNvPr>
          <p:cNvSpPr txBox="1"/>
          <p:nvPr/>
        </p:nvSpPr>
        <p:spPr>
          <a:xfrm>
            <a:off x="1584358" y="676793"/>
            <a:ext cx="217587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5. Оценивание качества моделей. Обобщающая способность. Методы отбора признаков.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C03F6-2DDD-3E8B-DDDA-A8A2F9447BB4}"/>
              </a:ext>
            </a:extLst>
          </p:cNvPr>
          <p:cNvSpPr txBox="1"/>
          <p:nvPr/>
        </p:nvSpPr>
        <p:spPr>
          <a:xfrm>
            <a:off x="1584357" y="3801601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Четвертое ДЗ, практическое </a:t>
            </a:r>
            <a:r>
              <a:rPr lang="en-US" sz="6400" dirty="0">
                <a:solidFill>
                  <a:srgbClr val="000000"/>
                </a:solidFill>
              </a:rPr>
              <a:t>— </a:t>
            </a:r>
            <a:r>
              <a:rPr lang="ru-RU" sz="6400" dirty="0">
                <a:solidFill>
                  <a:srgbClr val="000000"/>
                </a:solidFill>
              </a:rPr>
              <a:t>написать градиентный спуск</a:t>
            </a:r>
            <a:r>
              <a:rPr lang="en-US" sz="6400" dirty="0">
                <a:solidFill>
                  <a:srgbClr val="000000"/>
                </a:solidFill>
              </a:rPr>
              <a:t> (</a:t>
            </a:r>
            <a:r>
              <a:rPr lang="ru-RU" sz="6400" dirty="0">
                <a:solidFill>
                  <a:srgbClr val="000000"/>
                </a:solidFill>
              </a:rPr>
              <a:t>три недели</a:t>
            </a:r>
            <a:r>
              <a:rPr lang="en-US" sz="6400" dirty="0">
                <a:solidFill>
                  <a:srgbClr val="000000"/>
                </a:solidFill>
              </a:rPr>
              <a:t>)</a:t>
            </a:r>
            <a:endParaRPr lang="ru-RU" sz="64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6A2EA-2900-4FFB-02B8-B2E44F2B93EF}"/>
              </a:ext>
            </a:extLst>
          </p:cNvPr>
          <p:cNvSpPr txBox="1"/>
          <p:nvPr/>
        </p:nvSpPr>
        <p:spPr>
          <a:xfrm>
            <a:off x="1581117" y="6171907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Пятое ДЗ, табличное соревнование по бинарной классификации, </a:t>
            </a:r>
            <a:r>
              <a:rPr lang="en-US" sz="6400" dirty="0">
                <a:solidFill>
                  <a:srgbClr val="000000"/>
                </a:solidFill>
              </a:rPr>
              <a:t>Kaggle </a:t>
            </a:r>
            <a:r>
              <a:rPr lang="en-US" sz="6400" dirty="0" err="1">
                <a:solidFill>
                  <a:srgbClr val="000000"/>
                </a:solidFill>
              </a:rPr>
              <a:t>InClass</a:t>
            </a:r>
            <a:r>
              <a:rPr lang="en-US" sz="6400" dirty="0">
                <a:solidFill>
                  <a:srgbClr val="000000"/>
                </a:solidFill>
              </a:rPr>
              <a:t> (</a:t>
            </a:r>
            <a:r>
              <a:rPr lang="ru-RU" sz="6400" dirty="0">
                <a:solidFill>
                  <a:srgbClr val="000000"/>
                </a:solidFill>
              </a:rPr>
              <a:t>два месяца)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1B2CF-E88E-1499-6E17-EE61141C231B}"/>
              </a:ext>
            </a:extLst>
          </p:cNvPr>
          <p:cNvSpPr txBox="1"/>
          <p:nvPr/>
        </p:nvSpPr>
        <p:spPr>
          <a:xfrm>
            <a:off x="1581118" y="8591861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i="1" dirty="0">
                <a:solidFill>
                  <a:srgbClr val="000000"/>
                </a:solidFill>
              </a:rPr>
              <a:t>Занятия 6-8. Погружение в метод наименьших квадратов для решения космологических задач.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058ED-6D2C-5A29-8B90-31542C2379E7}"/>
              </a:ext>
            </a:extLst>
          </p:cNvPr>
          <p:cNvSpPr txBox="1"/>
          <p:nvPr/>
        </p:nvSpPr>
        <p:spPr>
          <a:xfrm>
            <a:off x="1577874" y="10974127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i="1" dirty="0">
                <a:solidFill>
                  <a:srgbClr val="000000"/>
                </a:solidFill>
              </a:rPr>
              <a:t>Шестое ДЗ, практическое космическое — на три недели</a:t>
            </a:r>
          </a:p>
        </p:txBody>
      </p:sp>
    </p:spTree>
    <p:extLst>
      <p:ext uri="{BB962C8B-B14F-4D97-AF65-F5344CB8AC3E}">
        <p14:creationId xmlns:p14="http://schemas.microsoft.com/office/powerpoint/2010/main" val="2178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  <p:bldP spid="7" grpId="0"/>
    </p:bldLst>
  </p:timing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80469</TotalTime>
  <Words>613</Words>
  <Application>Microsoft Office PowerPoint</Application>
  <PresentationFormat>Custom</PresentationFormat>
  <Paragraphs>91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Unicode MS</vt:lpstr>
      <vt:lpstr>Calibri</vt:lpstr>
      <vt:lpstr>Courier New</vt:lpstr>
      <vt:lpstr>Yandex Sans Text Light</vt:lpstr>
      <vt:lpstr>YS Text Light</vt:lpstr>
      <vt:lpstr>Yandex</vt:lpstr>
      <vt:lpstr>Курсы машинного обучения в ШАД и СПбГУ</vt:lpstr>
      <vt:lpstr>PowerPoint Presentation</vt:lpstr>
      <vt:lpstr>PowerPoint Presentation</vt:lpstr>
      <vt:lpstr>PowerPoint Presentation</vt:lpstr>
      <vt:lpstr>Что вообще есть?</vt:lpstr>
      <vt:lpstr>Что нужно для успеха?</vt:lpstr>
      <vt:lpstr>Что было в СПбГУ?</vt:lpstr>
      <vt:lpstr>PowerPoint Presentation</vt:lpstr>
      <vt:lpstr>PowerPoint Presentation</vt:lpstr>
      <vt:lpstr>PowerPoint Presentation</vt:lpstr>
      <vt:lpstr>PowerPoint Presentation</vt:lpstr>
      <vt:lpstr>Ещё тонкости</vt:lpstr>
      <vt:lpstr>PowerPoint Presentation</vt:lpstr>
      <vt:lpstr>Конкурс в ШАД 2022</vt:lpstr>
      <vt:lpstr>PowerPoint Presentation</vt:lpstr>
      <vt:lpstr>Машинное обучение в ШАД</vt:lpstr>
      <vt:lpstr>Выпускников</vt:lpstr>
      <vt:lpstr>PowerPoint Presentation</vt:lpstr>
      <vt:lpstr>PowerPoint Presentation</vt:lpstr>
      <vt:lpstr>Спасибо! https://github.com/spbu-math-cs/ml-course  https://github.com/orgs/yandexdataschool/ https://ml-handbook.ru/ https://yandexdataschool.ru/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Александр Александр</cp:lastModifiedBy>
  <cp:revision>1892</cp:revision>
  <dcterms:created xsi:type="dcterms:W3CDTF">2014-09-09T08:22:07Z</dcterms:created>
  <dcterms:modified xsi:type="dcterms:W3CDTF">2022-11-08T11:24:07Z</dcterms:modified>
  <cp:category>presentation technology</cp:category>
</cp:coreProperties>
</file>